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11" Type="http://schemas.openxmlformats.org/officeDocument/2006/relationships/slide" Target="slides/slide7.xml"/><Relationship Id="rId22" Type="http://schemas.openxmlformats.org/officeDocument/2006/relationships/font" Target="fonts/Lato-bold.fntdata"/><Relationship Id="rId10" Type="http://schemas.openxmlformats.org/officeDocument/2006/relationships/slide" Target="slides/slide6.xml"/><Relationship Id="rId21" Type="http://schemas.openxmlformats.org/officeDocument/2006/relationships/font" Target="fonts/Lato-regular.fntdata"/><Relationship Id="rId13" Type="http://schemas.openxmlformats.org/officeDocument/2006/relationships/slide" Target="slides/slide9.xml"/><Relationship Id="rId24" Type="http://schemas.openxmlformats.org/officeDocument/2006/relationships/font" Target="fonts/Lato-boldItalic.fntdata"/><Relationship Id="rId12" Type="http://schemas.openxmlformats.org/officeDocument/2006/relationships/slide" Target="slides/slide8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Raleway-italic.fntdata"/><Relationship Id="rId6" Type="http://schemas.openxmlformats.org/officeDocument/2006/relationships/slide" Target="slides/slide2.xml"/><Relationship Id="rId18" Type="http://schemas.openxmlformats.org/officeDocument/2006/relationships/font" Target="fonts/Raleway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/>
              <a:t>One way to increase revenue is through the use of offers (buy one get one, spend $5 and get $2 back, etc.)a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Best offer strategy=minimal regret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So what do we mean by a feedback-based algorithm? … next slide transition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case anyone asks “why 10 million customers”, Starbucks has 24000 stores, each has 500 customers/year.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" name="Shape 12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2371725" y="630225"/>
            <a:ext cx="6331500" cy="1541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2390266" y="3238450"/>
            <a:ext cx="6331500" cy="1241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hape 61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Shape 62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Shape 63"/>
          <p:cNvSpPr txBox="1"/>
          <p:nvPr>
            <p:ph type="title"/>
          </p:nvPr>
        </p:nvSpPr>
        <p:spPr>
          <a:xfrm>
            <a:off x="853950" y="1304850"/>
            <a:ext cx="7436099" cy="15383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buFont typeface="Lato"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53950" y="2919450"/>
            <a:ext cx="7436099" cy="1071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har char="●"/>
              <a:defRPr/>
            </a:lvl1pPr>
            <a:lvl2pPr lvl="1" algn="ctr">
              <a:spcBef>
                <a:spcPts val="0"/>
              </a:spcBef>
              <a:buChar char="○"/>
              <a:defRPr/>
            </a:lvl2pPr>
            <a:lvl3pPr lvl="2" algn="ctr">
              <a:spcBef>
                <a:spcPts val="0"/>
              </a:spcBef>
              <a:buChar char="■"/>
              <a:defRPr/>
            </a:lvl3pPr>
            <a:lvl4pPr lvl="3" algn="ctr">
              <a:spcBef>
                <a:spcPts val="0"/>
              </a:spcBef>
              <a:buChar char="●"/>
              <a:defRPr/>
            </a:lvl4pPr>
            <a:lvl5pPr lvl="4" algn="ctr">
              <a:spcBef>
                <a:spcPts val="0"/>
              </a:spcBef>
              <a:buChar char="○"/>
              <a:defRPr/>
            </a:lvl5pPr>
            <a:lvl6pPr lvl="5" algn="ctr">
              <a:spcBef>
                <a:spcPts val="0"/>
              </a:spcBef>
              <a:buChar char="■"/>
              <a:defRPr/>
            </a:lvl6pPr>
            <a:lvl7pPr lvl="6" algn="ctr">
              <a:spcBef>
                <a:spcPts val="0"/>
              </a:spcBef>
              <a:buChar char="●"/>
              <a:defRPr/>
            </a:lvl7pPr>
            <a:lvl8pPr lvl="7" algn="ctr">
              <a:spcBef>
                <a:spcPts val="0"/>
              </a:spcBef>
              <a:buChar char="○"/>
              <a:defRPr/>
            </a:lvl8pPr>
            <a:lvl9pPr lvl="8" algn="ctr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25200" y="415650"/>
            <a:ext cx="8296799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" name="Shape 18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" name="Shape 19"/>
          <p:cNvSpPr txBox="1"/>
          <p:nvPr>
            <p:ph type="title"/>
          </p:nvPr>
        </p:nvSpPr>
        <p:spPr>
          <a:xfrm>
            <a:off x="406425" y="1806825"/>
            <a:ext cx="8296799" cy="15419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hape 22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" name="Shape 23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" name="Shape 24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" name="Shape 25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/>
            </a:lvl1pPr>
            <a:lvl2pPr lvl="1">
              <a:spcBef>
                <a:spcPts val="0"/>
              </a:spcBef>
              <a:buChar char="○"/>
              <a:defRPr/>
            </a:lvl2pPr>
            <a:lvl3pPr lvl="2">
              <a:spcBef>
                <a:spcPts val="0"/>
              </a:spcBef>
              <a:buChar char="■"/>
              <a:defRPr/>
            </a:lvl3pPr>
            <a:lvl4pPr lvl="3">
              <a:spcBef>
                <a:spcPts val="0"/>
              </a:spcBef>
              <a:buChar char="●"/>
              <a:defRPr/>
            </a:lvl4pPr>
            <a:lvl5pPr lvl="4">
              <a:spcBef>
                <a:spcPts val="0"/>
              </a:spcBef>
              <a:buChar char="○"/>
              <a:defRPr/>
            </a:lvl5pPr>
            <a:lvl6pPr lvl="5">
              <a:spcBef>
                <a:spcPts val="0"/>
              </a:spcBef>
              <a:buChar char="■"/>
              <a:defRPr/>
            </a:lvl6pPr>
            <a:lvl7pPr lvl="6">
              <a:spcBef>
                <a:spcPts val="0"/>
              </a:spcBef>
              <a:buChar char="●"/>
              <a:defRPr/>
            </a:lvl7pPr>
            <a:lvl8pPr lvl="7">
              <a:spcBef>
                <a:spcPts val="0"/>
              </a:spcBef>
              <a:buChar char="○"/>
              <a:defRPr/>
            </a:lvl8pPr>
            <a:lvl9pPr lvl="8">
              <a:spcBef>
                <a:spcPts val="0"/>
              </a:spcBef>
              <a:buChar char="■"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hape 29"/>
          <p:cNvCxnSpPr/>
          <p:nvPr/>
        </p:nvCxnSpPr>
        <p:spPr>
          <a:xfrm>
            <a:off x="2477724" y="415650"/>
            <a:ext cx="6244199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" name="Shape 30"/>
          <p:cNvCxnSpPr/>
          <p:nvPr/>
        </p:nvCxnSpPr>
        <p:spPr>
          <a:xfrm>
            <a:off x="2477724" y="4740000"/>
            <a:ext cx="62441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" name="Shape 31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" name="Shape 32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4003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650571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4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303300" y="411575"/>
            <a:ext cx="8520599" cy="63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Shape 40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319500" y="936600"/>
            <a:ext cx="2807999" cy="7556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319500" y="1846803"/>
            <a:ext cx="2807999" cy="2806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200"/>
            </a:lvl1pPr>
            <a:lvl2pPr lvl="1">
              <a:spcBef>
                <a:spcPts val="0"/>
              </a:spcBef>
              <a:buSzPct val="100000"/>
              <a:buChar char="○"/>
              <a:defRPr sz="1200"/>
            </a:lvl2pPr>
            <a:lvl3pPr lvl="2">
              <a:spcBef>
                <a:spcPts val="0"/>
              </a:spcBef>
              <a:buSzPct val="100000"/>
              <a:buChar char="■"/>
              <a:defRPr sz="1200"/>
            </a:lvl3pPr>
            <a:lvl4pPr lvl="3">
              <a:spcBef>
                <a:spcPts val="0"/>
              </a:spcBef>
              <a:buSzPct val="100000"/>
              <a:buChar char="●"/>
              <a:defRPr sz="1200"/>
            </a:lvl4pPr>
            <a:lvl5pPr lvl="4">
              <a:spcBef>
                <a:spcPts val="0"/>
              </a:spcBef>
              <a:buSzPct val="100000"/>
              <a:buChar char="○"/>
              <a:defRPr sz="1200"/>
            </a:lvl5pPr>
            <a:lvl6pPr lvl="5">
              <a:spcBef>
                <a:spcPts val="0"/>
              </a:spcBef>
              <a:buSzPct val="100000"/>
              <a:buChar char="■"/>
              <a:defRPr sz="1200"/>
            </a:lvl6pPr>
            <a:lvl7pPr lvl="6">
              <a:spcBef>
                <a:spcPts val="0"/>
              </a:spcBef>
              <a:buSzPct val="100000"/>
              <a:buChar char="●"/>
              <a:defRPr sz="1200"/>
            </a:lvl7pPr>
            <a:lvl8pPr lvl="7">
              <a:spcBef>
                <a:spcPts val="0"/>
              </a:spcBef>
              <a:buSzPct val="100000"/>
              <a:buChar char="○"/>
              <a:defRPr sz="1200"/>
            </a:lvl8pPr>
            <a:lvl9pPr lvl="8">
              <a:spcBef>
                <a:spcPts val="0"/>
              </a:spcBef>
              <a:buSzPct val="100000"/>
              <a:buChar char="■"/>
              <a:defRPr sz="1200"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hape 45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283103" y="712140"/>
            <a:ext cx="6244199" cy="38354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4572000" y="125"/>
            <a:ext cx="4572000" cy="51434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" name="Shape 5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" name="Shape 51"/>
          <p:cNvSpPr txBox="1"/>
          <p:nvPr>
            <p:ph type="title"/>
          </p:nvPr>
        </p:nvSpPr>
        <p:spPr>
          <a:xfrm>
            <a:off x="265500" y="1397350"/>
            <a:ext cx="4045199" cy="13181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buClr>
                <a:schemeClr val="dk1"/>
              </a:buClr>
              <a:buSzPct val="100000"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265500" y="2735370"/>
            <a:ext cx="4045199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3" name="Shape 53"/>
          <p:cNvSpPr txBox="1"/>
          <p:nvPr>
            <p:ph idx="2" type="body"/>
          </p:nvPr>
        </p:nvSpPr>
        <p:spPr>
          <a:xfrm>
            <a:off x="4939500" y="724200"/>
            <a:ext cx="3837000" cy="36950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Char char="●"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Char char="○"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Shape 56"/>
          <p:cNvCxnSpPr/>
          <p:nvPr/>
        </p:nvCxnSpPr>
        <p:spPr>
          <a:xfrm>
            <a:off x="425200" y="4740000"/>
            <a:ext cx="82967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" name="Shape 57"/>
          <p:cNvCxnSpPr/>
          <p:nvPr/>
        </p:nvCxnSpPr>
        <p:spPr>
          <a:xfrm>
            <a:off x="425198" y="415650"/>
            <a:ext cx="1832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●"/>
              <a:defRPr/>
            </a:lvl1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2400250" y="575950"/>
            <a:ext cx="6321599" cy="635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410112" y="1595775"/>
            <a:ext cx="6321599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7999" y="4688758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Relationship Id="rId5" Type="http://schemas.openxmlformats.org/officeDocument/2006/relationships/image" Target="../media/image20.jpg"/><Relationship Id="rId6" Type="http://schemas.openxmlformats.org/officeDocument/2006/relationships/image" Target="../media/image19.gif"/><Relationship Id="rId7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gif"/><Relationship Id="rId4" Type="http://schemas.openxmlformats.org/officeDocument/2006/relationships/image" Target="../media/image2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gif"/><Relationship Id="rId4" Type="http://schemas.openxmlformats.org/officeDocument/2006/relationships/image" Target="../media/image2.gif"/><Relationship Id="rId9" Type="http://schemas.openxmlformats.org/officeDocument/2006/relationships/image" Target="../media/image1.gif"/><Relationship Id="rId5" Type="http://schemas.openxmlformats.org/officeDocument/2006/relationships/image" Target="../media/image3.gif"/><Relationship Id="rId6" Type="http://schemas.openxmlformats.org/officeDocument/2006/relationships/image" Target="../media/image5.gif"/><Relationship Id="rId7" Type="http://schemas.openxmlformats.org/officeDocument/2006/relationships/image" Target="../media/image4.gif"/><Relationship Id="rId8" Type="http://schemas.openxmlformats.org/officeDocument/2006/relationships/image" Target="../media/image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s://arxiv.org/abs/1002.4058" TargetMode="External"/><Relationship Id="rId5" Type="http://schemas.openxmlformats.org/officeDocument/2006/relationships/hyperlink" Target="http://www.dmnews.com/customer-experience/ai-informs-personalization-for-starbucks/article/630229/" TargetMode="External"/><Relationship Id="rId6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ctrTitle"/>
          </p:nvPr>
        </p:nvSpPr>
        <p:spPr>
          <a:xfrm>
            <a:off x="2371725" y="630225"/>
            <a:ext cx="6331500" cy="1691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Personalized Marketing</a:t>
            </a:r>
          </a:p>
        </p:txBody>
      </p:sp>
      <p:sp>
        <p:nvSpPr>
          <p:cNvPr id="73" name="Shape 73"/>
          <p:cNvSpPr txBox="1"/>
          <p:nvPr>
            <p:ph idx="1" type="subTitle"/>
          </p:nvPr>
        </p:nvSpPr>
        <p:spPr>
          <a:xfrm>
            <a:off x="2390275" y="3238450"/>
            <a:ext cx="5725200" cy="12417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Mentor: Richard Sharp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Nicole Bridgland,  Yiying Cheng,  Tianyi Mao, 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Hieu Nguyen,  Kelly O'Connell, Anna Srapionyan</a:t>
            </a:r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5299" y="2739398"/>
            <a:ext cx="1318000" cy="23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30300" y="575950"/>
            <a:ext cx="82917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Decision Strategies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5009450" y="1257625"/>
            <a:ext cx="3071400" cy="3180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100">
                <a:solidFill>
                  <a:srgbClr val="6AA84F"/>
                </a:solidFill>
              </a:rPr>
              <a:t>Idea</a:t>
            </a:r>
          </a:p>
          <a:p>
            <a:pPr indent="-330200" lvl="0" marL="457200" rtl="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" sz="1600"/>
              <a:t>Evaluate feedback from customer behaviors using KPIs </a:t>
            </a:r>
          </a:p>
          <a:p>
            <a:pPr indent="-330200" lvl="0" marL="457200" rtl="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" sz="1600"/>
              <a:t>Reinforcement </a:t>
            </a:r>
            <a:r>
              <a:rPr lang="en" sz="1600"/>
              <a:t>learning, using </a:t>
            </a:r>
            <a:r>
              <a:rPr lang="en" sz="1600" u="sng"/>
              <a:t>contextual bandit algorithm</a:t>
            </a:r>
          </a:p>
          <a:p>
            <a:pPr indent="-330200" lvl="0" marL="457200" rtl="0">
              <a:spcBef>
                <a:spcPts val="0"/>
              </a:spcBef>
              <a:spcAft>
                <a:spcPts val="1200"/>
              </a:spcAft>
              <a:buSzPct val="100000"/>
            </a:pPr>
            <a:r>
              <a:rPr lang="en" sz="1600"/>
              <a:t>Send next offers according to updated strategy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750" y="3859224"/>
            <a:ext cx="677550" cy="118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>
            <p:ph idx="1" type="body"/>
          </p:nvPr>
        </p:nvSpPr>
        <p:spPr>
          <a:xfrm>
            <a:off x="430300" y="1257625"/>
            <a:ext cx="3071400" cy="1308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n" sz="2100">
                <a:solidFill>
                  <a:srgbClr val="6AA84F"/>
                </a:solidFill>
              </a:rPr>
              <a:t>Problem:</a:t>
            </a:r>
          </a:p>
          <a:p>
            <a:pPr lvl="0" rtl="0" algn="just">
              <a:spcBef>
                <a:spcPts val="0"/>
              </a:spcBef>
              <a:buNone/>
            </a:pPr>
            <a:r>
              <a:rPr lang="en" sz="1600"/>
              <a:t>Which offer shall we send to a certain customer?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748" y="2700100"/>
            <a:ext cx="1544349" cy="205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5">
            <a:alphaModFix/>
          </a:blip>
          <a:srcRect b="4272" l="6062" r="15302" t="2652"/>
          <a:stretch/>
        </p:blipFill>
        <p:spPr>
          <a:xfrm>
            <a:off x="1946775" y="3006788"/>
            <a:ext cx="2806998" cy="174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6775" y="2402299"/>
            <a:ext cx="1175438" cy="2507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7">
            <a:alphaModFix/>
          </a:blip>
          <a:srcRect b="12719" l="0" r="10690" t="12719"/>
          <a:stretch/>
        </p:blipFill>
        <p:spPr>
          <a:xfrm>
            <a:off x="95924" y="2612499"/>
            <a:ext cx="1733225" cy="217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418775" y="494925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So what?</a:t>
            </a:r>
          </a:p>
        </p:txBody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253200" y="1993062"/>
            <a:ext cx="8371500" cy="53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With more time, algorithm could be made smarter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775" y="2965750"/>
            <a:ext cx="2936137" cy="19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924" y="2965725"/>
            <a:ext cx="2936137" cy="19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900" y="2965725"/>
            <a:ext cx="2936137" cy="1957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 txBox="1"/>
          <p:nvPr>
            <p:ph idx="1" type="body"/>
          </p:nvPr>
        </p:nvSpPr>
        <p:spPr>
          <a:xfrm>
            <a:off x="253200" y="1556787"/>
            <a:ext cx="8371500" cy="49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200000"/>
              </a:lnSpc>
              <a:spcBef>
                <a:spcPts val="0"/>
              </a:spcBef>
            </a:pPr>
            <a:r>
              <a:rPr lang="en"/>
              <a:t>Eventually, algorithm should </a:t>
            </a:r>
            <a:r>
              <a:rPr b="1" lang="en"/>
              <a:t>maximize revenue</a:t>
            </a:r>
            <a:r>
              <a:rPr lang="en"/>
              <a:t> by assigning offers optimally</a:t>
            </a:r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253175" y="1064787"/>
            <a:ext cx="8637600" cy="49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00000"/>
              </a:lnSpc>
              <a:spcBef>
                <a:spcPts val="0"/>
              </a:spcBef>
            </a:pPr>
            <a:r>
              <a:rPr lang="en"/>
              <a:t>Algorithm helps the marketing team make decisions more efficiently</a:t>
            </a:r>
          </a:p>
        </p:txBody>
      </p:sp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750" y="3859224"/>
            <a:ext cx="677550" cy="118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/>
          <p:nvPr/>
        </p:nvSpPr>
        <p:spPr>
          <a:xfrm>
            <a:off x="1575000" y="2360887"/>
            <a:ext cx="59940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FF0000"/>
                </a:solidFill>
              </a:rPr>
              <a:t>+$243,300,000</a:t>
            </a:r>
            <a:r>
              <a:rPr b="1" lang="en" sz="300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192" name="Shape 192"/>
          <p:cNvSpPr txBox="1"/>
          <p:nvPr/>
        </p:nvSpPr>
        <p:spPr>
          <a:xfrm>
            <a:off x="80050" y="3392225"/>
            <a:ext cx="9033300" cy="11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6200">
                <a:solidFill>
                  <a:srgbClr val="FF0000"/>
                </a:solidFill>
              </a:rPr>
              <a:t>+$???,000,000,000,000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2658450" y="327300"/>
            <a:ext cx="3827100" cy="1190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712" y="1357425"/>
            <a:ext cx="2214725" cy="332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925" y="1390299"/>
            <a:ext cx="5789145" cy="325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3524" y="750987"/>
            <a:ext cx="2211962" cy="221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5375" y="80412"/>
            <a:ext cx="2070925" cy="207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62" y="114814"/>
            <a:ext cx="2002099" cy="200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9424" y="2793600"/>
            <a:ext cx="2273075" cy="22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975" y="2839075"/>
            <a:ext cx="2273075" cy="227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5449" y="2962950"/>
            <a:ext cx="2152024" cy="2152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3550" y="1313512"/>
            <a:ext cx="2273075" cy="227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Shape 86"/>
          <p:cNvSpPr txBox="1"/>
          <p:nvPr/>
        </p:nvSpPr>
        <p:spPr>
          <a:xfrm>
            <a:off x="617000" y="1432375"/>
            <a:ext cx="918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1800">
                <a:solidFill>
                  <a:schemeClr val="lt1"/>
                </a:solidFill>
              </a:rPr>
              <a:t>Hieu</a:t>
            </a:r>
          </a:p>
        </p:txBody>
      </p:sp>
      <p:sp>
        <p:nvSpPr>
          <p:cNvPr id="87" name="Shape 87"/>
          <p:cNvSpPr txBox="1"/>
          <p:nvPr/>
        </p:nvSpPr>
        <p:spPr>
          <a:xfrm>
            <a:off x="2910500" y="2151350"/>
            <a:ext cx="10938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lt1"/>
                </a:solidFill>
              </a:rPr>
              <a:t>Richard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5637287" y="2886750"/>
            <a:ext cx="918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lt1"/>
                </a:solidFill>
              </a:rPr>
              <a:t>Anna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7811775" y="1377175"/>
            <a:ext cx="918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lt1"/>
                </a:solidFill>
              </a:rPr>
              <a:t>Nicole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752512" y="4530750"/>
            <a:ext cx="918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lt1"/>
                </a:solidFill>
              </a:rPr>
              <a:t>Kelly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4119737" y="4417675"/>
            <a:ext cx="918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lt1"/>
                </a:solidFill>
              </a:rPr>
              <a:t>Tianyi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7637225" y="4530750"/>
            <a:ext cx="918000" cy="3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solidFill>
                  <a:schemeClr val="lt1"/>
                </a:solidFill>
              </a:rPr>
              <a:t>Yiying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1193100" y="556500"/>
            <a:ext cx="7442400" cy="84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/>
              <a:t>Targeted Offers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187087" y="1580100"/>
            <a:ext cx="3262200" cy="1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>
                <a:solidFill>
                  <a:srgbClr val="FFFFFF"/>
                </a:solidFill>
              </a:rPr>
              <a:t>How does a company know which offers to send, at what time, to whom?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750" y="3859224"/>
            <a:ext cx="677550" cy="118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/>
          <p:nvPr/>
        </p:nvSpPr>
        <p:spPr>
          <a:xfrm>
            <a:off x="4035650" y="1397400"/>
            <a:ext cx="4400100" cy="3173400"/>
          </a:xfrm>
          <a:prstGeom prst="flowChartMagneticTap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lang="en" u="sng">
                <a:solidFill>
                  <a:srgbClr val="FFFF00"/>
                </a:solidFill>
              </a:rPr>
              <a:t>Disclaimer:</a:t>
            </a:r>
            <a:r>
              <a:rPr lang="en">
                <a:solidFill>
                  <a:srgbClr val="FFFF00"/>
                </a:solidFill>
              </a:rPr>
              <a:t> This project is a hypothetical approach to personalization and does not make use of proprietary data or methods owned by Starbucks.</a:t>
            </a:r>
            <a:r>
              <a:rPr lang="en" sz="1100">
                <a:solidFill>
                  <a:srgbClr val="FFFF00"/>
                </a:solidFill>
              </a:rPr>
              <a:t> 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100000"/>
              <a:buFont typeface="Arial"/>
              <a:buNone/>
            </a:pPr>
            <a:r>
              <a:rPr lang="en" sz="1100">
                <a:solidFill>
                  <a:srgbClr val="FFFF00"/>
                </a:solidFill>
              </a:rPr>
              <a:t>For more information about the methods used in this project or personalization at Starbucks please see [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https://arxiv.org/abs/1002.4058</a:t>
            </a:r>
            <a:r>
              <a:rPr lang="en" sz="1100">
                <a:solidFill>
                  <a:srgbClr val="FFFF00"/>
                </a:solidFill>
              </a:rPr>
              <a:t>  or </a:t>
            </a:r>
            <a:r>
              <a:rPr lang="en" sz="1100" u="sng">
                <a:solidFill>
                  <a:schemeClr val="hlink"/>
                </a:solidFill>
                <a:hlinkClick r:id="rId5"/>
              </a:rPr>
              <a:t>http://www.dmnews.com/customer-experience/ai-informs-personalization-for-starbucks/article/630229/</a:t>
            </a:r>
            <a:r>
              <a:rPr lang="en" sz="1100">
                <a:solidFill>
                  <a:srgbClr val="FFFF00"/>
                </a:solidFill>
              </a:rPr>
              <a:t> ].</a:t>
            </a:r>
          </a:p>
        </p:txBody>
      </p:sp>
      <p:pic>
        <p:nvPicPr>
          <p:cNvPr id="101" name="Shape 10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475" y="2725000"/>
            <a:ext cx="3091428" cy="19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9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ctrTitle"/>
          </p:nvPr>
        </p:nvSpPr>
        <p:spPr>
          <a:xfrm>
            <a:off x="2202025" y="630225"/>
            <a:ext cx="6663000" cy="154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Goal: Minimize Regret</a:t>
            </a:r>
          </a:p>
        </p:txBody>
      </p:sp>
      <p:sp>
        <p:nvSpPr>
          <p:cNvPr id="107" name="Shape 107"/>
          <p:cNvSpPr txBox="1"/>
          <p:nvPr/>
        </p:nvSpPr>
        <p:spPr>
          <a:xfrm>
            <a:off x="5159775" y="1798475"/>
            <a:ext cx="3087600" cy="26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600">
                <a:solidFill>
                  <a:srgbClr val="FFFFFF"/>
                </a:solidFill>
              </a:rPr>
              <a:t>Regret = the extra revenue we could have earned, if we had known the optimal strategy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600">
                <a:solidFill>
                  <a:schemeClr val="lt1"/>
                </a:solidFill>
              </a:rPr>
              <a:t>Design a feedback-based algorithm to continually improve our offer strategy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750" y="3859224"/>
            <a:ext cx="677550" cy="118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820675" y="1619700"/>
            <a:ext cx="3412800" cy="29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Put regret/oracle graph here</a:t>
            </a:r>
          </a:p>
        </p:txBody>
      </p:sp>
      <p:pic>
        <p:nvPicPr>
          <p:cNvPr descr="revenue_general.png" id="110" name="Shape 110"/>
          <p:cNvPicPr preferRelativeResize="0"/>
          <p:nvPr/>
        </p:nvPicPr>
        <p:blipFill rotWithShape="1">
          <a:blip r:embed="rId4">
            <a:alphaModFix/>
          </a:blip>
          <a:srcRect b="0" l="0" r="8533" t="9616"/>
          <a:stretch/>
        </p:blipFill>
        <p:spPr>
          <a:xfrm>
            <a:off x="530550" y="1700975"/>
            <a:ext cx="3763800" cy="247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2400250" y="559700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9591"/>
            <a:ext cx="4386999" cy="2924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000" y="1369583"/>
            <a:ext cx="4386999" cy="292466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/>
        </p:nvSpPr>
        <p:spPr>
          <a:xfrm>
            <a:off x="1821250" y="1551050"/>
            <a:ext cx="5994000" cy="21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 sz="6000">
                <a:solidFill>
                  <a:srgbClr val="FF0000"/>
                </a:solidFill>
              </a:rPr>
              <a:t>+</a:t>
            </a:r>
            <a:r>
              <a:rPr b="1" lang="en" sz="6000">
                <a:solidFill>
                  <a:srgbClr val="FF0000"/>
                </a:solidFill>
              </a:rPr>
              <a:t>$243,300,000</a:t>
            </a:r>
            <a:r>
              <a:rPr b="1" lang="en" sz="3000">
                <a:solidFill>
                  <a:srgbClr val="FF0000"/>
                </a:solidFill>
              </a:rPr>
              <a:t> </a:t>
            </a:r>
          </a:p>
          <a:p>
            <a:pPr indent="-419100" lvl="0" marL="457200"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b="1" lang="en" sz="3000">
                <a:solidFill>
                  <a:srgbClr val="38761D"/>
                </a:solidFill>
              </a:rPr>
              <a:t>in one year </a:t>
            </a:r>
          </a:p>
          <a:p>
            <a:pPr indent="-419100" lvl="0" marL="457200">
              <a:spcBef>
                <a:spcPts val="0"/>
              </a:spcBef>
              <a:buClr>
                <a:srgbClr val="38761D"/>
              </a:buClr>
              <a:buSzPct val="100000"/>
              <a:buChar char="●"/>
            </a:pPr>
            <a:r>
              <a:rPr b="1" lang="en" sz="3000">
                <a:solidFill>
                  <a:srgbClr val="38761D"/>
                </a:solidFill>
              </a:rPr>
              <a:t>10 million customers</a:t>
            </a:r>
          </a:p>
        </p:txBody>
      </p:sp>
      <p:pic>
        <p:nvPicPr>
          <p:cNvPr id="119" name="Shape 1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35750" y="3859224"/>
            <a:ext cx="677550" cy="11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ctrTitle"/>
          </p:nvPr>
        </p:nvSpPr>
        <p:spPr>
          <a:xfrm>
            <a:off x="6990725" y="401625"/>
            <a:ext cx="1712400" cy="870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Data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99425" y="1027675"/>
            <a:ext cx="3909900" cy="16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In reality: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1600">
                <a:solidFill>
                  <a:srgbClr val="FFFFFF"/>
                </a:solidFill>
              </a:rPr>
              <a:t>People provide data through profiles or accounts, e.g. Starbucks app</a:t>
            </a: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en" sz="1600">
                <a:solidFill>
                  <a:srgbClr val="FFFFFF"/>
                </a:solidFill>
              </a:rPr>
              <a:t>Preferences are remembered through transaction history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4885625" y="1027675"/>
            <a:ext cx="4206600" cy="19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In our project: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-3302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1600">
                <a:solidFill>
                  <a:schemeClr val="lt1"/>
                </a:solidFill>
              </a:rPr>
              <a:t>Data is produced by a decision simulator</a:t>
            </a:r>
          </a:p>
          <a:p>
            <a:pPr indent="-330200" lvl="0" marL="457200" rtl="0">
              <a:spcBef>
                <a:spcPts val="0"/>
              </a:spcBef>
              <a:buClr>
                <a:schemeClr val="lt1"/>
              </a:buClr>
              <a:buSzPct val="100000"/>
              <a:buChar char="●"/>
            </a:pPr>
            <a:r>
              <a:rPr lang="en" sz="1600">
                <a:solidFill>
                  <a:schemeClr val="lt1"/>
                </a:solidFill>
              </a:rPr>
              <a:t>Purchase decisions are made based on a hypothetical individual’s tastes and preferences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234" y="3046799"/>
            <a:ext cx="2211489" cy="196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 b="13532" l="0" r="0" t="0"/>
          <a:stretch/>
        </p:blipFill>
        <p:spPr>
          <a:xfrm>
            <a:off x="192775" y="2997475"/>
            <a:ext cx="1975249" cy="20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AA84F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2502250" y="2043150"/>
            <a:ext cx="1421100" cy="8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chemeClr val="lt1"/>
                </a:solidFill>
              </a:rPr>
              <a:t>Send offers</a:t>
            </a:r>
          </a:p>
          <a:p>
            <a:pPr lvl="0" algn="ctr">
              <a:spcBef>
                <a:spcPts val="0"/>
              </a:spcBef>
              <a:buNone/>
            </a:pPr>
            <a:r>
              <a:rPr b="1" lang="en">
                <a:solidFill>
                  <a:schemeClr val="lt1"/>
                </a:solidFill>
              </a:rPr>
              <a:t>(Segments)</a:t>
            </a:r>
          </a:p>
        </p:txBody>
      </p:sp>
      <p:sp>
        <p:nvSpPr>
          <p:cNvPr id="134" name="Shape 134"/>
          <p:cNvSpPr/>
          <p:nvPr/>
        </p:nvSpPr>
        <p:spPr>
          <a:xfrm>
            <a:off x="5063450" y="2040350"/>
            <a:ext cx="1575600" cy="8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lt1"/>
                </a:solidFill>
              </a:rPr>
              <a:t>Measure effects (KPIs)</a:t>
            </a:r>
          </a:p>
        </p:txBody>
      </p:sp>
      <p:sp>
        <p:nvSpPr>
          <p:cNvPr id="135" name="Shape 135"/>
          <p:cNvSpPr/>
          <p:nvPr/>
        </p:nvSpPr>
        <p:spPr>
          <a:xfrm>
            <a:off x="3861450" y="3845575"/>
            <a:ext cx="1421100" cy="8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>
                <a:solidFill>
                  <a:schemeClr val="lt1"/>
                </a:solidFill>
              </a:rPr>
              <a:t>Decision Strategies</a:t>
            </a:r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838266">
            <a:off x="2501222" y="3350025"/>
            <a:ext cx="1575574" cy="689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043419">
            <a:off x="4986209" y="3350025"/>
            <a:ext cx="1575575" cy="6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8035" y="1299250"/>
            <a:ext cx="1575575" cy="68929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>
            <p:ph type="ctrTitle"/>
          </p:nvPr>
        </p:nvSpPr>
        <p:spPr>
          <a:xfrm>
            <a:off x="3757150" y="477825"/>
            <a:ext cx="5174700" cy="84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r>
              <a:rPr lang="en"/>
              <a:t>Learning Cycle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35750" y="3859224"/>
            <a:ext cx="677550" cy="118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424825" y="588375"/>
            <a:ext cx="63216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Segmentation</a:t>
            </a:r>
          </a:p>
        </p:txBody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164002" y="1602675"/>
            <a:ext cx="3071400" cy="3002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1200"/>
              </a:spcAft>
              <a:buSzPct val="100000"/>
              <a:buChar char="●"/>
            </a:pPr>
            <a:r>
              <a:rPr lang="en" sz="1600"/>
              <a:t>Generated segments using k-means</a:t>
            </a:r>
          </a:p>
          <a:p>
            <a:pPr indent="-330200" lvl="0" marL="457200" rtl="0">
              <a:spcBef>
                <a:spcPts val="0"/>
              </a:spcBef>
              <a:spcAft>
                <a:spcPts val="1200"/>
              </a:spcAft>
              <a:buSzPct val="100000"/>
              <a:buChar char="●"/>
            </a:pPr>
            <a:r>
              <a:rPr lang="en" sz="1600"/>
              <a:t>Based on transaction  history and demographic data</a:t>
            </a:r>
          </a:p>
          <a:p>
            <a:pPr indent="-330200" lvl="0" marL="457200" rtl="0">
              <a:spcBef>
                <a:spcPts val="0"/>
              </a:spcBef>
              <a:spcAft>
                <a:spcPts val="1200"/>
              </a:spcAft>
              <a:buSzPct val="100000"/>
              <a:buChar char="●"/>
            </a:pPr>
            <a:r>
              <a:rPr lang="en" sz="1600"/>
              <a:t>Prioritized spending habits and reactions to offers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750" y="3859224"/>
            <a:ext cx="677550" cy="118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7825" y="904900"/>
            <a:ext cx="4209649" cy="350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510550" y="1821250"/>
            <a:ext cx="2701200" cy="130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430300" y="575950"/>
            <a:ext cx="8291700" cy="635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Key Performance Indicators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750" y="3859224"/>
            <a:ext cx="677550" cy="118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>
            <p:ph idx="1" type="body"/>
          </p:nvPr>
        </p:nvSpPr>
        <p:spPr>
          <a:xfrm>
            <a:off x="3961425" y="1404900"/>
            <a:ext cx="3333900" cy="233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100">
                <a:solidFill>
                  <a:srgbClr val="6AA84F"/>
                </a:solidFill>
              </a:rPr>
              <a:t>Examples: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100">
                <a:solidFill>
                  <a:srgbClr val="6AA84F"/>
                </a:solidFill>
              </a:rPr>
              <a:t>KPI</a:t>
            </a:r>
            <a:r>
              <a:rPr b="1" lang="en" sz="1200">
                <a:solidFill>
                  <a:srgbClr val="6AA84F"/>
                </a:solidFill>
              </a:rPr>
              <a:t>1</a:t>
            </a:r>
            <a:r>
              <a:rPr b="1" lang="en" sz="2100">
                <a:solidFill>
                  <a:srgbClr val="6AA84F"/>
                </a:solidFill>
              </a:rPr>
              <a:t> =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2100">
              <a:solidFill>
                <a:srgbClr val="6AA84F"/>
              </a:solidFill>
            </a:endParaRPr>
          </a:p>
          <a:p>
            <a:pPr lvl="0" rtl="0">
              <a:spcBef>
                <a:spcPts val="0"/>
              </a:spcBef>
              <a:buClr>
                <a:schemeClr val="dk2"/>
              </a:buClr>
              <a:buSzPct val="52380"/>
              <a:buFont typeface="Arial"/>
              <a:buNone/>
            </a:pPr>
            <a:r>
              <a:rPr b="1" lang="en" sz="2100">
                <a:solidFill>
                  <a:srgbClr val="6AA84F"/>
                </a:solidFill>
              </a:rPr>
              <a:t>KPI</a:t>
            </a:r>
            <a:r>
              <a:rPr b="1" lang="en" sz="1200">
                <a:solidFill>
                  <a:srgbClr val="6AA84F"/>
                </a:solidFill>
              </a:rPr>
              <a:t>3</a:t>
            </a:r>
            <a:r>
              <a:rPr b="1" lang="en" sz="2100">
                <a:solidFill>
                  <a:srgbClr val="6AA84F"/>
                </a:solidFill>
              </a:rPr>
              <a:t> =</a:t>
            </a:r>
            <a:r>
              <a:rPr b="1" lang="en" sz="2100">
                <a:solidFill>
                  <a:schemeClr val="dk1"/>
                </a:solidFill>
              </a:rPr>
              <a:t> 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510550" y="1821250"/>
            <a:ext cx="2701200" cy="1300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buNone/>
            </a:pPr>
            <a:r>
              <a:rPr b="1" lang="en" sz="2100">
                <a:solidFill>
                  <a:srgbClr val="6AA84F"/>
                </a:solidFill>
              </a:rPr>
              <a:t>KPIs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demonstrate how effectively a company is achieving key business objectives.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50150" y="3859212"/>
            <a:ext cx="8085600" cy="4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52380"/>
              <a:buFont typeface="Arial"/>
              <a:buNone/>
            </a:pPr>
            <a:r>
              <a:rPr b="1"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KPI = </a:t>
            </a: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0.32</a:t>
            </a:r>
            <a:r>
              <a:rPr b="1"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 x KPI</a:t>
            </a:r>
            <a:r>
              <a:rPr b="1" lang="en" sz="1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1 </a:t>
            </a:r>
            <a:r>
              <a:rPr b="1"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0.16</a:t>
            </a:r>
            <a:r>
              <a:rPr b="1"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 x KPI</a:t>
            </a:r>
            <a:r>
              <a:rPr b="1" lang="en" sz="1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3 </a:t>
            </a:r>
            <a:r>
              <a:rPr b="1"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0.32 </a:t>
            </a:r>
            <a:r>
              <a:rPr b="1"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x KPI</a:t>
            </a:r>
            <a:r>
              <a:rPr b="1" lang="en" sz="1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4 </a:t>
            </a:r>
            <a:r>
              <a:rPr b="1"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0.1 </a:t>
            </a:r>
            <a:r>
              <a:rPr b="1"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x KPI</a:t>
            </a:r>
            <a:r>
              <a:rPr b="1" lang="en" sz="1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5 </a:t>
            </a:r>
            <a:r>
              <a:rPr b="1"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+ </a:t>
            </a:r>
            <a:r>
              <a:rPr b="1" lang="en" sz="2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0.1 </a:t>
            </a:r>
            <a:r>
              <a:rPr b="1" lang="en" sz="21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x  KPI</a:t>
            </a:r>
            <a:r>
              <a:rPr b="1" lang="en" sz="1200">
                <a:solidFill>
                  <a:srgbClr val="6AA84F"/>
                </a:solidFill>
                <a:latin typeface="Lato"/>
                <a:ea typeface="Lato"/>
                <a:cs typeface="Lato"/>
                <a:sym typeface="Lato"/>
              </a:rPr>
              <a:t>6 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3911" y="3041399"/>
            <a:ext cx="2701274" cy="76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5774" y="1821252"/>
            <a:ext cx="2867374" cy="903472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1295900" y="4339525"/>
            <a:ext cx="69897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  Revenue         Completed offers        Transactions            $/Views              #/Views </a:t>
            </a:r>
          </a:p>
        </p:txBody>
      </p:sp>
      <p:sp>
        <p:nvSpPr>
          <p:cNvPr id="162" name="Shape 162"/>
          <p:cNvSpPr/>
          <p:nvPr/>
        </p:nvSpPr>
        <p:spPr>
          <a:xfrm rot="-2565827">
            <a:off x="1801141" y="4313069"/>
            <a:ext cx="250081" cy="1301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/>
        </p:nvSpPr>
        <p:spPr>
          <a:xfrm rot="-2565827">
            <a:off x="3222616" y="4313069"/>
            <a:ext cx="250081" cy="1301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/>
        </p:nvSpPr>
        <p:spPr>
          <a:xfrm rot="-2565827">
            <a:off x="4767766" y="4313069"/>
            <a:ext cx="250081" cy="1301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5" name="Shape 165"/>
          <p:cNvSpPr/>
          <p:nvPr/>
        </p:nvSpPr>
        <p:spPr>
          <a:xfrm rot="-2565827">
            <a:off x="6185703" y="4313069"/>
            <a:ext cx="250081" cy="1301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6" name="Shape 166"/>
          <p:cNvSpPr/>
          <p:nvPr/>
        </p:nvSpPr>
        <p:spPr>
          <a:xfrm rot="-2565827">
            <a:off x="7532216" y="4313069"/>
            <a:ext cx="250081" cy="13014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-2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